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6" r:id="rId5"/>
    <p:sldId id="268" r:id="rId6"/>
    <p:sldId id="277" r:id="rId7"/>
    <p:sldId id="271" r:id="rId8"/>
    <p:sldId id="272" r:id="rId9"/>
    <p:sldId id="273" r:id="rId10"/>
    <p:sldId id="280" r:id="rId11"/>
    <p:sldId id="278" r:id="rId12"/>
    <p:sldId id="279" r:id="rId13"/>
    <p:sldId id="274" r:id="rId14"/>
    <p:sldId id="275" r:id="rId15"/>
    <p:sldId id="27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5/6/2022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5/6/2022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5/6/2022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Autofit/>
          </a:bodyPr>
          <a:lstStyle/>
          <a:p>
            <a:pPr algn="l"/>
            <a:r>
              <a:rPr lang="en-US" sz="2900" dirty="0">
                <a:solidFill>
                  <a:srgbClr val="FFFFFF"/>
                </a:solidFill>
              </a:rPr>
              <a:t>Covid’s impact on businesses and unemployment </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55000" lnSpcReduction="20000"/>
          </a:bodyPr>
          <a:lstStyle/>
          <a:p>
            <a:pPr algn="l">
              <a:spcAft>
                <a:spcPts val="600"/>
              </a:spcAft>
            </a:pPr>
            <a:r>
              <a:rPr lang="en-US" sz="1800" dirty="0">
                <a:solidFill>
                  <a:srgbClr val="FFFFFF"/>
                </a:solidFill>
              </a:rPr>
              <a:t>Presented by:</a:t>
            </a:r>
          </a:p>
          <a:p>
            <a:pPr algn="l">
              <a:spcAft>
                <a:spcPts val="600"/>
              </a:spcAft>
            </a:pPr>
            <a:r>
              <a:rPr lang="en-US" sz="1800" dirty="0">
                <a:solidFill>
                  <a:srgbClr val="FFFFFF"/>
                </a:solidFill>
              </a:rPr>
              <a:t>Lyndsey Lewis &amp; Pamela Donald</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552F2-5D08-43E6-E4D2-6BF626019344}"/>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a:t>Mask Mandates</a:t>
            </a:r>
          </a:p>
        </p:txBody>
      </p:sp>
      <p:sp>
        <p:nvSpPr>
          <p:cNvPr id="4" name="Text Placeholder 3">
            <a:extLst>
              <a:ext uri="{FF2B5EF4-FFF2-40B4-BE49-F238E27FC236}">
                <a16:creationId xmlns:a16="http://schemas.microsoft.com/office/drawing/2014/main" id="{455E49A4-6433-BFDC-27E4-933D6F6767ED}"/>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buFont typeface="Arial" panose="020B0604020202020204" pitchFamily="34" charset="0"/>
              <a:buChar char="•"/>
            </a:pPr>
            <a:r>
              <a:rPr lang="en-US" dirty="0"/>
              <a:t>Between May and July 2020 S.A.H mandates expire and mask mandates were put in place.</a:t>
            </a:r>
          </a:p>
          <a:p>
            <a:pPr marL="384048" indent="-384048">
              <a:lnSpc>
                <a:spcPct val="94000"/>
              </a:lnSpc>
              <a:spcAft>
                <a:spcPts val="200"/>
              </a:spcAft>
              <a:buFont typeface="Arial" panose="020B0604020202020204" pitchFamily="34" charset="0"/>
              <a:buChar char="•"/>
            </a:pPr>
            <a:r>
              <a:rPr lang="en-US" dirty="0"/>
              <a:t>Missouri Completely reopened but with mask mandates in place and social distancing. </a:t>
            </a:r>
          </a:p>
          <a:p>
            <a:pPr marL="384048" indent="-384048">
              <a:lnSpc>
                <a:spcPct val="94000"/>
              </a:lnSpc>
              <a:spcAft>
                <a:spcPts val="200"/>
              </a:spcAft>
              <a:buFont typeface="Arial" panose="020B0604020202020204" pitchFamily="34" charset="0"/>
              <a:buChar char="•"/>
            </a:pPr>
            <a:r>
              <a:rPr lang="en-US" dirty="0"/>
              <a:t>Florida, and Texas opening at 25%</a:t>
            </a:r>
          </a:p>
          <a:p>
            <a:pPr marL="384048" indent="-384048">
              <a:lnSpc>
                <a:spcPct val="94000"/>
              </a:lnSpc>
              <a:spcAft>
                <a:spcPts val="200"/>
              </a:spcAft>
              <a:buFont typeface="Arial" panose="020B0604020202020204" pitchFamily="34" charset="0"/>
              <a:buChar char="•"/>
            </a:pPr>
            <a:r>
              <a:rPr lang="en-US" dirty="0"/>
              <a:t>California is on indefinite S.A.H</a:t>
            </a:r>
          </a:p>
          <a:p>
            <a:pPr marL="384048" indent="-384048">
              <a:lnSpc>
                <a:spcPct val="94000"/>
              </a:lnSpc>
              <a:spcAft>
                <a:spcPts val="200"/>
              </a:spcAft>
              <a:buFont typeface="Arial" panose="020B0604020202020204" pitchFamily="34" charset="0"/>
              <a:buChar char="•"/>
            </a:pPr>
            <a:r>
              <a:rPr lang="en-US" dirty="0"/>
              <a:t>New York Extended their S.A.H.</a:t>
            </a:r>
          </a:p>
          <a:p>
            <a:pPr marL="384048" indent="-384048">
              <a:lnSpc>
                <a:spcPct val="94000"/>
              </a:lnSpc>
              <a:spcAft>
                <a:spcPts val="200"/>
              </a:spcAft>
              <a:buFont typeface="Arial" panose="020B0604020202020204" pitchFamily="34" charset="0"/>
              <a:buChar char="•"/>
            </a:pPr>
            <a:r>
              <a:rPr lang="en-US" dirty="0"/>
              <a:t>Washington opening very slowly.</a:t>
            </a:r>
          </a:p>
        </p:txBody>
      </p:sp>
      <p:sp>
        <p:nvSpPr>
          <p:cNvPr id="15"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12" name="Picture Placeholder 11" descr="Chart, bar chart&#10;&#10;Description automatically generated">
            <a:extLst>
              <a:ext uri="{FF2B5EF4-FFF2-40B4-BE49-F238E27FC236}">
                <a16:creationId xmlns:a16="http://schemas.microsoft.com/office/drawing/2014/main" id="{50618BD0-F805-34BD-428F-A69AE4D55E55}"/>
              </a:ext>
            </a:extLst>
          </p:cNvPr>
          <p:cNvPicPr>
            <a:picLocks noGrp="1" noChangeAspect="1"/>
          </p:cNvPicPr>
          <p:nvPr>
            <p:ph type="pic" idx="1"/>
          </p:nvPr>
        </p:nvPicPr>
        <p:blipFill>
          <a:blip r:embed="rId2"/>
          <a:srcRect t="1017" b="1017"/>
          <a:stretch>
            <a:fillRect/>
          </a:stretch>
        </p:blipFill>
        <p:spPr>
          <a:xfrm>
            <a:off x="236220" y="1"/>
            <a:ext cx="6659880" cy="6857999"/>
          </a:xfrm>
        </p:spPr>
      </p:pic>
    </p:spTree>
    <p:extLst>
      <p:ext uri="{BB962C8B-B14F-4D97-AF65-F5344CB8AC3E}">
        <p14:creationId xmlns:p14="http://schemas.microsoft.com/office/powerpoint/2010/main" val="206859070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594D3-7A34-207D-4521-81E6E147AFD5}"/>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err="1"/>
              <a:t>Vacinne</a:t>
            </a:r>
            <a:r>
              <a:rPr lang="en-US" sz="2800" dirty="0"/>
              <a:t> Rollout</a:t>
            </a:r>
          </a:p>
        </p:txBody>
      </p:sp>
      <p:pic>
        <p:nvPicPr>
          <p:cNvPr id="8" name="Picture Placeholder 7" descr="Chart, bar chart&#10;&#10;Description automatically generated">
            <a:extLst>
              <a:ext uri="{FF2B5EF4-FFF2-40B4-BE49-F238E27FC236}">
                <a16:creationId xmlns:a16="http://schemas.microsoft.com/office/drawing/2014/main" id="{83EB5BD4-FC4B-11DD-BF9E-E990F7C75CA9}"/>
              </a:ext>
            </a:extLst>
          </p:cNvPr>
          <p:cNvPicPr>
            <a:picLocks noGrp="1" noChangeAspect="1"/>
          </p:cNvPicPr>
          <p:nvPr>
            <p:ph type="pic" idx="1"/>
          </p:nvPr>
        </p:nvPicPr>
        <p:blipFill>
          <a:blip r:embed="rId2"/>
          <a:srcRect t="1140" b="1140"/>
          <a:stretch>
            <a:fillRect/>
          </a:stretch>
        </p:blipFill>
        <p:spPr>
          <a:xfrm>
            <a:off x="1373173" y="640080"/>
            <a:ext cx="5422583" cy="5577840"/>
          </a:xfrm>
          <a:prstGeom prst="rect">
            <a:avLst/>
          </a:prstGeom>
        </p:spPr>
      </p:pic>
      <p:sp>
        <p:nvSpPr>
          <p:cNvPr id="4" name="Text Placeholder 3">
            <a:extLst>
              <a:ext uri="{FF2B5EF4-FFF2-40B4-BE49-F238E27FC236}">
                <a16:creationId xmlns:a16="http://schemas.microsoft.com/office/drawing/2014/main" id="{A1B39FEA-723A-FB6B-A3EE-435753D8A60B}"/>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pPr>
            <a:r>
              <a:rPr lang="en-US" dirty="0"/>
              <a:t>Between October and January 21 three different vaccine’s were approved and put in circulation. </a:t>
            </a:r>
          </a:p>
        </p:txBody>
      </p:sp>
      <p:sp>
        <p:nvSpPr>
          <p:cNvPr id="1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630706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144E-048B-9687-B68F-F39E07DD21D9}"/>
              </a:ext>
            </a:extLst>
          </p:cNvPr>
          <p:cNvSpPr>
            <a:spLocks noGrp="1"/>
          </p:cNvSpPr>
          <p:nvPr>
            <p:ph type="title"/>
          </p:nvPr>
        </p:nvSpPr>
        <p:spPr>
          <a:xfrm>
            <a:off x="1371600" y="685800"/>
            <a:ext cx="3282695" cy="1485900"/>
          </a:xfrm>
        </p:spPr>
        <p:txBody>
          <a:bodyPr>
            <a:normAutofit/>
          </a:bodyPr>
          <a:lstStyle/>
          <a:p>
            <a:r>
              <a:rPr lang="en-US" dirty="0"/>
              <a:t>Beginning to End</a:t>
            </a:r>
          </a:p>
        </p:txBody>
      </p:sp>
      <p:sp>
        <p:nvSpPr>
          <p:cNvPr id="11" name="Content Placeholder 10">
            <a:extLst>
              <a:ext uri="{FF2B5EF4-FFF2-40B4-BE49-F238E27FC236}">
                <a16:creationId xmlns:a16="http://schemas.microsoft.com/office/drawing/2014/main" id="{E1806559-DBCE-8775-9D81-8E5E1891FFD4}"/>
              </a:ext>
            </a:extLst>
          </p:cNvPr>
          <p:cNvSpPr>
            <a:spLocks noGrp="1"/>
          </p:cNvSpPr>
          <p:nvPr>
            <p:ph idx="1"/>
          </p:nvPr>
        </p:nvSpPr>
        <p:spPr>
          <a:xfrm>
            <a:off x="1371600" y="2286000"/>
            <a:ext cx="3282694" cy="3581400"/>
          </a:xfrm>
        </p:spPr>
        <p:txBody>
          <a:bodyPr>
            <a:normAutofit/>
          </a:bodyPr>
          <a:lstStyle/>
          <a:p>
            <a:r>
              <a:rPr lang="en-US" dirty="0"/>
              <a:t>Surprisingly after two years of  uncertainty we can see the 6 states I’ve chose are all recovering rather quickly. </a:t>
            </a:r>
          </a:p>
        </p:txBody>
      </p:sp>
      <p:pic>
        <p:nvPicPr>
          <p:cNvPr id="7" name="Content Placeholder 6" descr="Chart, bar chart&#10;&#10;Description automatically generated">
            <a:extLst>
              <a:ext uri="{FF2B5EF4-FFF2-40B4-BE49-F238E27FC236}">
                <a16:creationId xmlns:a16="http://schemas.microsoft.com/office/drawing/2014/main" id="{C6425B5B-40C0-2A6E-0AE3-2EF10559B2B9}"/>
              </a:ext>
            </a:extLst>
          </p:cNvPr>
          <p:cNvPicPr>
            <a:picLocks noChangeAspect="1"/>
          </p:cNvPicPr>
          <p:nvPr/>
        </p:nvPicPr>
        <p:blipFill>
          <a:blip r:embed="rId2"/>
          <a:stretch>
            <a:fillRect/>
          </a:stretch>
        </p:blipFill>
        <p:spPr>
          <a:xfrm>
            <a:off x="5031467" y="930982"/>
            <a:ext cx="6517065" cy="4675994"/>
          </a:xfrm>
          <a:prstGeom prst="rect">
            <a:avLst/>
          </a:prstGeom>
        </p:spPr>
      </p:pic>
    </p:spTree>
    <p:extLst>
      <p:ext uri="{BB962C8B-B14F-4D97-AF65-F5344CB8AC3E}">
        <p14:creationId xmlns:p14="http://schemas.microsoft.com/office/powerpoint/2010/main" val="1491451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1A81-02F3-13AB-5CCB-526AFD2A047A}"/>
              </a:ext>
            </a:extLst>
          </p:cNvPr>
          <p:cNvSpPr>
            <a:spLocks noGrp="1"/>
          </p:cNvSpPr>
          <p:nvPr>
            <p:ph type="title"/>
          </p:nvPr>
        </p:nvSpPr>
        <p:spPr/>
        <p:txBody>
          <a:bodyPr/>
          <a:lstStyle/>
          <a:p>
            <a:r>
              <a:rPr lang="en-US" dirty="0"/>
              <a:t>Lyndsey Lewis</a:t>
            </a:r>
          </a:p>
        </p:txBody>
      </p:sp>
      <p:sp>
        <p:nvSpPr>
          <p:cNvPr id="3" name="Content Placeholder 2">
            <a:extLst>
              <a:ext uri="{FF2B5EF4-FFF2-40B4-BE49-F238E27FC236}">
                <a16:creationId xmlns:a16="http://schemas.microsoft.com/office/drawing/2014/main" id="{61AB6544-D65B-DE71-EEF3-589E965E5A00}"/>
              </a:ext>
            </a:extLst>
          </p:cNvPr>
          <p:cNvSpPr>
            <a:spLocks noGrp="1"/>
          </p:cNvSpPr>
          <p:nvPr>
            <p:ph idx="1"/>
          </p:nvPr>
        </p:nvSpPr>
        <p:spPr/>
        <p:txBody>
          <a:bodyPr/>
          <a:lstStyle/>
          <a:p>
            <a:r>
              <a:rPr lang="en-US" dirty="0"/>
              <a:t>Currently a Stay-at-home mom of three for the past 9 years.</a:t>
            </a:r>
          </a:p>
          <a:p>
            <a:r>
              <a:rPr lang="en-US" dirty="0"/>
              <a:t>Employment Background: Sales, Merchandising, Marketing, Dispatching, and customer relations.</a:t>
            </a:r>
          </a:p>
          <a:p>
            <a:r>
              <a:rPr lang="en-US" dirty="0"/>
              <a:t>Strengths: Team Player, Python</a:t>
            </a:r>
          </a:p>
          <a:p>
            <a:r>
              <a:rPr lang="en-US" dirty="0"/>
              <a:t>Hobbies: Traveling, Hiking, Gardening, Reading and Watching NWSL.</a:t>
            </a:r>
          </a:p>
        </p:txBody>
      </p:sp>
    </p:spTree>
    <p:extLst>
      <p:ext uri="{BB962C8B-B14F-4D97-AF65-F5344CB8AC3E}">
        <p14:creationId xmlns:p14="http://schemas.microsoft.com/office/powerpoint/2010/main" val="1505284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B0E85-0F47-D18D-ECE3-1E798CC6FEBA}"/>
              </a:ext>
            </a:extLst>
          </p:cNvPr>
          <p:cNvSpPr>
            <a:spLocks noGrp="1"/>
          </p:cNvSpPr>
          <p:nvPr>
            <p:ph type="title"/>
          </p:nvPr>
        </p:nvSpPr>
        <p:spPr/>
        <p:txBody>
          <a:bodyPr/>
          <a:lstStyle/>
          <a:p>
            <a:r>
              <a:rPr lang="en-US" sz="4400" dirty="0">
                <a:solidFill>
                  <a:schemeClr val="tx1"/>
                </a:solidFill>
              </a:rPr>
              <a:t>Pamela</a:t>
            </a:r>
            <a:r>
              <a:rPr lang="en-US" sz="4400" dirty="0">
                <a:solidFill>
                  <a:srgbClr val="FFFFFF"/>
                </a:solidFill>
              </a:rPr>
              <a:t> </a:t>
            </a:r>
            <a:r>
              <a:rPr lang="en-US" sz="4400" dirty="0">
                <a:solidFill>
                  <a:schemeClr val="tx1"/>
                </a:solidFill>
              </a:rPr>
              <a:t>Donald</a:t>
            </a:r>
            <a:br>
              <a:rPr lang="en-US" sz="4400" dirty="0">
                <a:solidFill>
                  <a:srgbClr val="FFFFFF"/>
                </a:solidFill>
              </a:rPr>
            </a:br>
            <a:endParaRPr lang="en-US" dirty="0"/>
          </a:p>
        </p:txBody>
      </p:sp>
      <p:sp>
        <p:nvSpPr>
          <p:cNvPr id="3" name="Content Placeholder 2">
            <a:extLst>
              <a:ext uri="{FF2B5EF4-FFF2-40B4-BE49-F238E27FC236}">
                <a16:creationId xmlns:a16="http://schemas.microsoft.com/office/drawing/2014/main" id="{574F0478-DE4D-49D5-6A4A-B0FCDC286C98}"/>
              </a:ext>
            </a:extLst>
          </p:cNvPr>
          <p:cNvSpPr>
            <a:spLocks noGrp="1"/>
          </p:cNvSpPr>
          <p:nvPr>
            <p:ph idx="1"/>
          </p:nvPr>
        </p:nvSpPr>
        <p:spPr/>
        <p:txBody>
          <a:bodyPr/>
          <a:lstStyle/>
          <a:p>
            <a:r>
              <a:rPr lang="en-US" dirty="0"/>
              <a:t>Currently Stay-at-home Mom</a:t>
            </a:r>
          </a:p>
          <a:p>
            <a:r>
              <a:rPr lang="en-US" dirty="0"/>
              <a:t>Employment Background: Software Development, Librarian, and Education Field</a:t>
            </a:r>
          </a:p>
          <a:p>
            <a:r>
              <a:rPr lang="en-US" dirty="0"/>
              <a:t>Strengths: Team Player, Software Development</a:t>
            </a:r>
          </a:p>
          <a:p>
            <a:r>
              <a:rPr lang="en-US" dirty="0"/>
              <a:t>Hobbies: Traveling,  Reading, Salesforce Trailheads and Watching NBA Basketball Games</a:t>
            </a:r>
          </a:p>
          <a:p>
            <a:endParaRPr lang="en-US" dirty="0"/>
          </a:p>
          <a:p>
            <a:endParaRPr lang="en-US" dirty="0"/>
          </a:p>
          <a:p>
            <a:endParaRPr lang="en-US" dirty="0"/>
          </a:p>
        </p:txBody>
      </p:sp>
    </p:spTree>
    <p:extLst>
      <p:ext uri="{BB962C8B-B14F-4D97-AF65-F5344CB8AC3E}">
        <p14:creationId xmlns:p14="http://schemas.microsoft.com/office/powerpoint/2010/main" val="1391355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0FE1-CE3F-54EC-0252-0994A7B61ADB}"/>
              </a:ext>
            </a:extLst>
          </p:cNvPr>
          <p:cNvSpPr>
            <a:spLocks noGrp="1"/>
          </p:cNvSpPr>
          <p:nvPr>
            <p:ph type="title"/>
          </p:nvPr>
        </p:nvSpPr>
        <p:spPr/>
        <p:txBody>
          <a:bodyPr/>
          <a:lstStyle/>
          <a:p>
            <a:pPr algn="ctr"/>
            <a:r>
              <a:rPr lang="en-US" dirty="0"/>
              <a:t>Methods</a:t>
            </a:r>
          </a:p>
        </p:txBody>
      </p:sp>
      <p:sp>
        <p:nvSpPr>
          <p:cNvPr id="3" name="Content Placeholder 2">
            <a:extLst>
              <a:ext uri="{FF2B5EF4-FFF2-40B4-BE49-F238E27FC236}">
                <a16:creationId xmlns:a16="http://schemas.microsoft.com/office/drawing/2014/main" id="{820E838D-B2F0-5DDF-C409-8FB3F254FFB3}"/>
              </a:ext>
            </a:extLst>
          </p:cNvPr>
          <p:cNvSpPr>
            <a:spLocks noGrp="1"/>
          </p:cNvSpPr>
          <p:nvPr>
            <p:ph idx="1"/>
          </p:nvPr>
        </p:nvSpPr>
        <p:spPr>
          <a:xfrm>
            <a:off x="1450258" y="2305664"/>
            <a:ext cx="9601200" cy="3581400"/>
          </a:xfrm>
        </p:spPr>
        <p:txBody>
          <a:bodyPr/>
          <a:lstStyle/>
          <a:p>
            <a:pPr>
              <a:buFont typeface="Wingdings" panose="05000000000000000000" pitchFamily="2" charset="2"/>
              <a:buChar char="v"/>
            </a:pPr>
            <a:r>
              <a:rPr lang="en-US" b="1" dirty="0"/>
              <a:t>Python</a:t>
            </a:r>
          </a:p>
          <a:p>
            <a:pPr lvl="1">
              <a:buFont typeface="Wingdings" panose="05000000000000000000" pitchFamily="2" charset="2"/>
              <a:buChar char="v"/>
            </a:pPr>
            <a:r>
              <a:rPr lang="en-US" i="0" dirty="0"/>
              <a:t>Gather and Mold our Data into workable information</a:t>
            </a:r>
          </a:p>
          <a:p>
            <a:pPr lvl="1">
              <a:buFont typeface="Wingdings" panose="05000000000000000000" pitchFamily="2" charset="2"/>
              <a:buChar char="v"/>
            </a:pPr>
            <a:r>
              <a:rPr lang="en-US" i="0" dirty="0"/>
              <a:t>Merge different Datasets .</a:t>
            </a:r>
          </a:p>
          <a:p>
            <a:pPr lvl="1">
              <a:buFont typeface="Wingdings" panose="05000000000000000000" pitchFamily="2" charset="2"/>
              <a:buChar char="v"/>
            </a:pPr>
            <a:r>
              <a:rPr lang="en-US" i="0" dirty="0"/>
              <a:t>We tested our Data in Chi Square, </a:t>
            </a:r>
            <a:r>
              <a:rPr lang="en-US" i="0" dirty="0" err="1"/>
              <a:t>Anovas</a:t>
            </a:r>
            <a:r>
              <a:rPr lang="en-US" i="0" dirty="0"/>
              <a:t>, Linear </a:t>
            </a:r>
            <a:r>
              <a:rPr lang="en-US" i="0" dirty="0">
                <a:solidFill>
                  <a:srgbClr val="020202"/>
                </a:solidFill>
                <a:effectLst/>
              </a:rPr>
              <a:t>Regression, and Normal Distribution.</a:t>
            </a:r>
          </a:p>
          <a:p>
            <a:pPr lvl="1">
              <a:buFont typeface="Wingdings" panose="05000000000000000000" pitchFamily="2" charset="2"/>
              <a:buChar char="v"/>
            </a:pPr>
            <a:r>
              <a:rPr lang="en-US" i="0" dirty="0">
                <a:solidFill>
                  <a:srgbClr val="020202"/>
                </a:solidFill>
                <a:effectLst/>
              </a:rPr>
              <a:t>We graphed parts of our Data </a:t>
            </a:r>
            <a:r>
              <a:rPr lang="en-US" i="0" dirty="0">
                <a:solidFill>
                  <a:srgbClr val="020202"/>
                </a:solidFill>
              </a:rPr>
              <a:t>with Histograms, Pair Plots, Scatter Plots, and  Tableau</a:t>
            </a:r>
          </a:p>
          <a:p>
            <a:pPr marL="530352" lvl="1" indent="0">
              <a:buNone/>
            </a:pPr>
            <a:r>
              <a:rPr lang="en-US" i="0" dirty="0">
                <a:solidFill>
                  <a:srgbClr val="020202"/>
                </a:solidFill>
              </a:rPr>
              <a:t> </a:t>
            </a:r>
          </a:p>
          <a:p>
            <a:pPr marL="530352" lvl="1" indent="0">
              <a:buNone/>
            </a:pPr>
            <a:endParaRPr lang="en-US" dirty="0"/>
          </a:p>
          <a:p>
            <a:pPr lvl="1">
              <a:buFont typeface="Wingdings" panose="05000000000000000000" pitchFamily="2" charset="2"/>
              <a:buChar char="v"/>
            </a:pPr>
            <a:endParaRPr lang="en-US" dirty="0"/>
          </a:p>
        </p:txBody>
      </p:sp>
    </p:spTree>
    <p:extLst>
      <p:ext uri="{BB962C8B-B14F-4D97-AF65-F5344CB8AC3E}">
        <p14:creationId xmlns:p14="http://schemas.microsoft.com/office/powerpoint/2010/main" val="72225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Placeholder 5" descr="A collage of a city&#10;&#10;Description automatically generated with low confidence">
            <a:extLst>
              <a:ext uri="{FF2B5EF4-FFF2-40B4-BE49-F238E27FC236}">
                <a16:creationId xmlns:a16="http://schemas.microsoft.com/office/drawing/2014/main" id="{7D96DEB7-1171-D1E7-C240-CB3F31D4B732}"/>
              </a:ext>
            </a:extLst>
          </p:cNvPr>
          <p:cNvPicPr>
            <a:picLocks noGrp="1" noChangeAspect="1"/>
          </p:cNvPicPr>
          <p:nvPr>
            <p:ph type="pic" idx="1"/>
          </p:nvPr>
        </p:nvPicPr>
        <p:blipFill rotWithShape="1">
          <a:blip r:embed="rId2"/>
          <a:srcRect l="7756" r="3799" b="-1"/>
          <a:stretch/>
        </p:blipFill>
        <p:spPr>
          <a:xfrm>
            <a:off x="20" y="-1"/>
            <a:ext cx="12191980" cy="6858000"/>
          </a:xfrm>
          <a:prstGeom prst="rect">
            <a:avLst/>
          </a:prstGeom>
        </p:spPr>
      </p:pic>
      <p:sp>
        <p:nvSpPr>
          <p:cNvPr id="13" name="Rectangle 12">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BF615148-4D9A-BC78-7733-A2F22AB9E222}"/>
              </a:ext>
            </a:extLst>
          </p:cNvPr>
          <p:cNvSpPr>
            <a:spLocks noGrp="1"/>
          </p:cNvSpPr>
          <p:nvPr>
            <p:ph type="title"/>
          </p:nvPr>
        </p:nvSpPr>
        <p:spPr>
          <a:xfrm>
            <a:off x="1885959" y="2185352"/>
            <a:ext cx="4891887" cy="1025935"/>
          </a:xfrm>
        </p:spPr>
        <p:txBody>
          <a:bodyPr vert="horz" lIns="91440" tIns="45720" rIns="91440" bIns="45720" rtlCol="0" anchor="ctr">
            <a:normAutofit/>
          </a:bodyPr>
          <a:lstStyle/>
          <a:p>
            <a:pPr>
              <a:lnSpc>
                <a:spcPct val="89000"/>
              </a:lnSpc>
            </a:pPr>
            <a:r>
              <a:rPr lang="en-US" sz="3600" dirty="0"/>
              <a:t>Business</a:t>
            </a:r>
          </a:p>
        </p:txBody>
      </p:sp>
      <p:sp>
        <p:nvSpPr>
          <p:cNvPr id="4" name="Text Placeholder 3">
            <a:extLst>
              <a:ext uri="{FF2B5EF4-FFF2-40B4-BE49-F238E27FC236}">
                <a16:creationId xmlns:a16="http://schemas.microsoft.com/office/drawing/2014/main" id="{A05D9081-C027-8641-3081-056274C1B33C}"/>
              </a:ext>
            </a:extLst>
          </p:cNvPr>
          <p:cNvSpPr>
            <a:spLocks noGrp="1"/>
          </p:cNvSpPr>
          <p:nvPr>
            <p:ph type="body" sz="half" idx="2"/>
          </p:nvPr>
        </p:nvSpPr>
        <p:spPr>
          <a:xfrm>
            <a:off x="1885959" y="3211287"/>
            <a:ext cx="4891887" cy="2068284"/>
          </a:xfrm>
        </p:spPr>
        <p:txBody>
          <a:bodyPr vert="horz" lIns="91440" tIns="45720" rIns="91440" bIns="45720" rtlCol="0">
            <a:normAutofit/>
          </a:bodyPr>
          <a:lstStyle/>
          <a:p>
            <a:pPr marL="384048" indent="-384048">
              <a:lnSpc>
                <a:spcPct val="94000"/>
              </a:lnSpc>
              <a:spcAft>
                <a:spcPts val="200"/>
              </a:spcAft>
            </a:pPr>
            <a:r>
              <a:rPr lang="en-US" dirty="0"/>
              <a:t>Covid’s affect on the country’s businesses were ravaging to the economy and certain states were hit harder than others. Although some states rebounded faster than other, businesses are still struggling with opening businesses. The following states were measured New York, California, Florida, </a:t>
            </a:r>
            <a:r>
              <a:rPr lang="en-US" dirty="0" err="1"/>
              <a:t>Lousisana</a:t>
            </a:r>
            <a:r>
              <a:rPr lang="en-US" dirty="0"/>
              <a:t>, Hawaii, Missouri, Washington State, Georgia,  and Texas.  </a:t>
            </a:r>
          </a:p>
        </p:txBody>
      </p:sp>
    </p:spTree>
    <p:extLst>
      <p:ext uri="{BB962C8B-B14F-4D97-AF65-F5344CB8AC3E}">
        <p14:creationId xmlns:p14="http://schemas.microsoft.com/office/powerpoint/2010/main" val="31180595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5" name="Rectangle 3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1C34C-0512-7815-06F5-65C578CC3A75}"/>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a:t>The Beginning of Covid</a:t>
            </a:r>
          </a:p>
        </p:txBody>
      </p:sp>
      <p:pic>
        <p:nvPicPr>
          <p:cNvPr id="7" name="Picture 6">
            <a:extLst>
              <a:ext uri="{FF2B5EF4-FFF2-40B4-BE49-F238E27FC236}">
                <a16:creationId xmlns:a16="http://schemas.microsoft.com/office/drawing/2014/main" id="{48BBC11B-687E-4F76-FB99-BA1E69928A98}"/>
              </a:ext>
            </a:extLst>
          </p:cNvPr>
          <p:cNvPicPr>
            <a:picLocks noChangeAspect="1"/>
          </p:cNvPicPr>
          <p:nvPr/>
        </p:nvPicPr>
        <p:blipFill>
          <a:blip r:embed="rId2"/>
          <a:stretch>
            <a:fillRect/>
          </a:stretch>
        </p:blipFill>
        <p:spPr>
          <a:xfrm>
            <a:off x="634275" y="1013867"/>
            <a:ext cx="6900380" cy="4830266"/>
          </a:xfrm>
          <a:prstGeom prst="rect">
            <a:avLst/>
          </a:prstGeom>
        </p:spPr>
      </p:pic>
      <p:sp>
        <p:nvSpPr>
          <p:cNvPr id="4" name="Text Placeholder 3">
            <a:extLst>
              <a:ext uri="{FF2B5EF4-FFF2-40B4-BE49-F238E27FC236}">
                <a16:creationId xmlns:a16="http://schemas.microsoft.com/office/drawing/2014/main" id="{7C77DD15-8775-3CD6-FE14-DB7311D8FB54}"/>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buFont typeface="Franklin Gothic Book" panose="020B0503020102020204" pitchFamily="34" charset="0"/>
              <a:buChar char="•"/>
            </a:pPr>
            <a:r>
              <a:rPr lang="en-US" dirty="0">
                <a:latin typeface="Arial" panose="020B0604020202020204" pitchFamily="34" charset="0"/>
                <a:cs typeface="Arial" panose="020B0604020202020204" pitchFamily="34" charset="0"/>
              </a:rPr>
              <a:t>January 2020, we saw the first few  cases of Covid emerge in the States.</a:t>
            </a:r>
          </a:p>
          <a:p>
            <a:pPr marL="384048" indent="-384048">
              <a:lnSpc>
                <a:spcPct val="94000"/>
              </a:lnSpc>
              <a:spcAft>
                <a:spcPts val="200"/>
              </a:spcAft>
              <a:buFont typeface="Franklin Gothic Book" panose="020B0503020102020204" pitchFamily="34" charset="0"/>
              <a:buChar char="•"/>
            </a:pPr>
            <a:r>
              <a:rPr lang="en-US" dirty="0">
                <a:latin typeface="Arial" panose="020B0604020202020204" pitchFamily="34" charset="0"/>
                <a:cs typeface="Arial" panose="020B0604020202020204" pitchFamily="34" charset="0"/>
              </a:rPr>
              <a:t>April 2020, most states were in some form of lockdown which hurt the businesses greatly. Businesses were closing or under mandates. Schools went to virtual learning. It was catastrophic to our economy. As the total cases skyrocketed also did the net change in businesses.</a:t>
            </a:r>
          </a:p>
        </p:txBody>
      </p:sp>
      <p:sp>
        <p:nvSpPr>
          <p:cNvPr id="3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49427693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2" name="Group 4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53" name="Rectangle 45">
            <a:extLst>
              <a:ext uri="{FF2B5EF4-FFF2-40B4-BE49-F238E27FC236}">
                <a16:creationId xmlns:a16="http://schemas.microsoft.com/office/drawing/2014/main" id="{0CDA5809-5664-4520-ADC8-6959936A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B6204CA-CAB1-54C7-1D9D-18C43802958A}"/>
              </a:ext>
            </a:extLst>
          </p:cNvPr>
          <p:cNvPicPr>
            <a:picLocks noChangeAspect="1"/>
          </p:cNvPicPr>
          <p:nvPr/>
        </p:nvPicPr>
        <p:blipFill>
          <a:blip r:embed="rId2"/>
          <a:stretch>
            <a:fillRect/>
          </a:stretch>
        </p:blipFill>
        <p:spPr>
          <a:xfrm>
            <a:off x="634276" y="943991"/>
            <a:ext cx="4331976" cy="4970018"/>
          </a:xfrm>
          <a:prstGeom prst="rect">
            <a:avLst/>
          </a:prstGeom>
        </p:spPr>
      </p:pic>
      <p:sp>
        <p:nvSpPr>
          <p:cNvPr id="54" name="Freeform 6">
            <a:extLst>
              <a:ext uri="{FF2B5EF4-FFF2-40B4-BE49-F238E27FC236}">
                <a16:creationId xmlns:a16="http://schemas.microsoft.com/office/drawing/2014/main" id="{D4C54414-6E76-4C63-9BDF-ED19F3B33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DA81C34C-0512-7815-06F5-65C578CC3A75}"/>
              </a:ext>
            </a:extLst>
          </p:cNvPr>
          <p:cNvSpPr>
            <a:spLocks noGrp="1"/>
          </p:cNvSpPr>
          <p:nvPr>
            <p:ph type="title"/>
          </p:nvPr>
        </p:nvSpPr>
        <p:spPr>
          <a:xfrm>
            <a:off x="6158431" y="1422027"/>
            <a:ext cx="5288971" cy="572220"/>
          </a:xfrm>
        </p:spPr>
        <p:txBody>
          <a:bodyPr vert="horz" lIns="91440" tIns="45720" rIns="91440" bIns="45720" rtlCol="0" anchor="b">
            <a:normAutofit/>
          </a:bodyPr>
          <a:lstStyle/>
          <a:p>
            <a:pPr>
              <a:lnSpc>
                <a:spcPct val="89000"/>
              </a:lnSpc>
            </a:pPr>
            <a:r>
              <a:rPr lang="en-US" sz="2400" cap="all" dirty="0"/>
              <a:t>Business Openings and Closings</a:t>
            </a:r>
          </a:p>
        </p:txBody>
      </p:sp>
      <p:sp>
        <p:nvSpPr>
          <p:cNvPr id="4" name="Text Placeholder 3">
            <a:extLst>
              <a:ext uri="{FF2B5EF4-FFF2-40B4-BE49-F238E27FC236}">
                <a16:creationId xmlns:a16="http://schemas.microsoft.com/office/drawing/2014/main" id="{7C77DD15-8775-3CD6-FE14-DB7311D8FB54}"/>
              </a:ext>
            </a:extLst>
          </p:cNvPr>
          <p:cNvSpPr>
            <a:spLocks noGrp="1"/>
          </p:cNvSpPr>
          <p:nvPr>
            <p:ph type="body" sz="half" idx="2"/>
          </p:nvPr>
        </p:nvSpPr>
        <p:spPr>
          <a:xfrm>
            <a:off x="5958347" y="2053151"/>
            <a:ext cx="5879691" cy="4672113"/>
          </a:xfrm>
        </p:spPr>
        <p:txBody>
          <a:bodyPr vert="horz" lIns="91440" tIns="45720" rIns="91440" bIns="45720" rtlCol="0">
            <a:normAutofit/>
          </a:bodyPr>
          <a:lstStyle/>
          <a:p>
            <a:pPr marL="171450" indent="-171450">
              <a:lnSpc>
                <a:spcPct val="112000"/>
              </a:lnSpc>
              <a:spcAft>
                <a:spcPts val="600"/>
              </a:spcAft>
              <a:buFont typeface="Arial" panose="020B0604020202020204" pitchFamily="34" charset="0"/>
              <a:buChar char="•"/>
            </a:pPr>
            <a:r>
              <a:rPr lang="en-US" dirty="0">
                <a:solidFill>
                  <a:srgbClr val="EFEDE3"/>
                </a:solidFill>
              </a:rPr>
              <a:t>Between May and July 2020 stay at home mandates were lifted , but masks were  enforced. Businesses started opening up, and the economy started to revive.</a:t>
            </a:r>
          </a:p>
          <a:p>
            <a:pPr marL="171450" indent="-171450">
              <a:lnSpc>
                <a:spcPct val="112000"/>
              </a:lnSpc>
              <a:spcAft>
                <a:spcPts val="600"/>
              </a:spcAft>
              <a:buFont typeface="Arial" panose="020B0604020202020204" pitchFamily="34" charset="0"/>
              <a:buChar char="•"/>
            </a:pPr>
            <a:r>
              <a:rPr lang="en-US" dirty="0">
                <a:solidFill>
                  <a:srgbClr val="EFEDE3"/>
                </a:solidFill>
              </a:rPr>
              <a:t>Covid cases were still high but states like Florida and Texas never really followed protocols and mandates. Florida and Missouri rebounded quickly while states like California, Hawaii, and </a:t>
            </a:r>
            <a:r>
              <a:rPr lang="en-US" dirty="0" err="1">
                <a:solidFill>
                  <a:srgbClr val="EFEDE3"/>
                </a:solidFill>
              </a:rPr>
              <a:t>Lousiana</a:t>
            </a:r>
            <a:r>
              <a:rPr lang="en-US" dirty="0">
                <a:solidFill>
                  <a:srgbClr val="EFEDE3"/>
                </a:solidFill>
              </a:rPr>
              <a:t> are still trying to rebound from the pandemic. States like New York is rebounding slowly with less than 53% closed and 47% open.</a:t>
            </a:r>
          </a:p>
          <a:p>
            <a:pPr marL="171450" indent="-171450">
              <a:lnSpc>
                <a:spcPct val="112000"/>
              </a:lnSpc>
              <a:spcAft>
                <a:spcPts val="600"/>
              </a:spcAft>
              <a:buFont typeface="Arial" panose="020B0604020202020204" pitchFamily="34" charset="0"/>
              <a:buChar char="•"/>
            </a:pPr>
            <a:r>
              <a:rPr lang="en-US" dirty="0">
                <a:solidFill>
                  <a:srgbClr val="EFEDE3"/>
                </a:solidFill>
              </a:rPr>
              <a:t>As of April 2022, all states are open with no mask mandates and national net change of </a:t>
            </a:r>
            <a:r>
              <a:rPr lang="en-US">
                <a:solidFill>
                  <a:srgbClr val="EFEDE3"/>
                </a:solidFill>
              </a:rPr>
              <a:t>businesses closings </a:t>
            </a:r>
            <a:r>
              <a:rPr lang="en-US" dirty="0">
                <a:solidFill>
                  <a:srgbClr val="EFEDE3"/>
                </a:solidFill>
              </a:rPr>
              <a:t>at less than 50%.</a:t>
            </a:r>
          </a:p>
          <a:p>
            <a:pPr marL="171450" indent="-171450">
              <a:lnSpc>
                <a:spcPct val="112000"/>
              </a:lnSpc>
              <a:spcAft>
                <a:spcPts val="600"/>
              </a:spcAft>
              <a:buFont typeface="Arial" panose="020B0604020202020204" pitchFamily="34" charset="0"/>
              <a:buChar char="•"/>
            </a:pPr>
            <a:r>
              <a:rPr lang="en-US" dirty="0">
                <a:solidFill>
                  <a:srgbClr val="EFEDE3"/>
                </a:solidFill>
              </a:rPr>
              <a:t>Vaccines and the mask mandates helped bring down the Covid cases and deaths which helped boost the net change of businesses between 2020 and 2022.</a:t>
            </a:r>
          </a:p>
        </p:txBody>
      </p:sp>
    </p:spTree>
    <p:extLst>
      <p:ext uri="{BB962C8B-B14F-4D97-AF65-F5344CB8AC3E}">
        <p14:creationId xmlns:p14="http://schemas.microsoft.com/office/powerpoint/2010/main" val="9050106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Placeholder 5" descr="A collage of a city&#10;&#10;Description automatically generated with low confidence">
            <a:extLst>
              <a:ext uri="{FF2B5EF4-FFF2-40B4-BE49-F238E27FC236}">
                <a16:creationId xmlns:a16="http://schemas.microsoft.com/office/drawing/2014/main" id="{7D96DEB7-1171-D1E7-C240-CB3F31D4B732}"/>
              </a:ext>
            </a:extLst>
          </p:cNvPr>
          <p:cNvPicPr>
            <a:picLocks noGrp="1" noChangeAspect="1"/>
          </p:cNvPicPr>
          <p:nvPr>
            <p:ph type="pic" idx="1"/>
          </p:nvPr>
        </p:nvPicPr>
        <p:blipFill rotWithShape="1">
          <a:blip r:embed="rId2"/>
          <a:srcRect l="7756" r="3799" b="-1"/>
          <a:stretch/>
        </p:blipFill>
        <p:spPr>
          <a:xfrm>
            <a:off x="20" y="-1"/>
            <a:ext cx="12191980" cy="6858000"/>
          </a:xfrm>
          <a:prstGeom prst="rect">
            <a:avLst/>
          </a:prstGeom>
        </p:spPr>
      </p:pic>
      <p:sp>
        <p:nvSpPr>
          <p:cNvPr id="13" name="Rectangle 12">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BF615148-4D9A-BC78-7733-A2F22AB9E222}"/>
              </a:ext>
            </a:extLst>
          </p:cNvPr>
          <p:cNvSpPr>
            <a:spLocks noGrp="1"/>
          </p:cNvSpPr>
          <p:nvPr>
            <p:ph type="title"/>
          </p:nvPr>
        </p:nvSpPr>
        <p:spPr>
          <a:xfrm>
            <a:off x="1885959" y="2185352"/>
            <a:ext cx="4891887" cy="1025935"/>
          </a:xfrm>
        </p:spPr>
        <p:txBody>
          <a:bodyPr vert="horz" lIns="91440" tIns="45720" rIns="91440" bIns="45720" rtlCol="0" anchor="ctr">
            <a:normAutofit/>
          </a:bodyPr>
          <a:lstStyle/>
          <a:p>
            <a:pPr>
              <a:lnSpc>
                <a:spcPct val="89000"/>
              </a:lnSpc>
            </a:pPr>
            <a:r>
              <a:rPr lang="en-US" sz="3600"/>
              <a:t>Unemployment</a:t>
            </a:r>
          </a:p>
        </p:txBody>
      </p:sp>
      <p:sp>
        <p:nvSpPr>
          <p:cNvPr id="4" name="Text Placeholder 3">
            <a:extLst>
              <a:ext uri="{FF2B5EF4-FFF2-40B4-BE49-F238E27FC236}">
                <a16:creationId xmlns:a16="http://schemas.microsoft.com/office/drawing/2014/main" id="{A05D9081-C027-8641-3081-056274C1B33C}"/>
              </a:ext>
            </a:extLst>
          </p:cNvPr>
          <p:cNvSpPr>
            <a:spLocks noGrp="1"/>
          </p:cNvSpPr>
          <p:nvPr>
            <p:ph type="body" sz="half" idx="2"/>
          </p:nvPr>
        </p:nvSpPr>
        <p:spPr>
          <a:xfrm>
            <a:off x="1885959" y="3211287"/>
            <a:ext cx="4891887" cy="2068284"/>
          </a:xfrm>
        </p:spPr>
        <p:txBody>
          <a:bodyPr vert="horz" lIns="91440" tIns="45720" rIns="91440" bIns="45720" rtlCol="0">
            <a:normAutofit/>
          </a:bodyPr>
          <a:lstStyle/>
          <a:p>
            <a:pPr marL="384048" indent="-384048">
              <a:lnSpc>
                <a:spcPct val="94000"/>
              </a:lnSpc>
              <a:spcAft>
                <a:spcPts val="200"/>
              </a:spcAft>
            </a:pPr>
            <a:r>
              <a:rPr lang="en-US" dirty="0"/>
              <a:t>Covid’s affect on the country’s employment was devastating, although some states faired better than others. The six state we will exploring are California, Texas, Missouri, Florida, New York, and Washington. </a:t>
            </a:r>
          </a:p>
        </p:txBody>
      </p:sp>
    </p:spTree>
    <p:extLst>
      <p:ext uri="{BB962C8B-B14F-4D97-AF65-F5344CB8AC3E}">
        <p14:creationId xmlns:p14="http://schemas.microsoft.com/office/powerpoint/2010/main" val="166811887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25">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1C34C-0512-7815-06F5-65C578CC3A75}"/>
              </a:ext>
            </a:extLst>
          </p:cNvPr>
          <p:cNvSpPr>
            <a:spLocks noGrp="1"/>
          </p:cNvSpPr>
          <p:nvPr>
            <p:ph type="title"/>
          </p:nvPr>
        </p:nvSpPr>
        <p:spPr>
          <a:xfrm>
            <a:off x="8471424" y="1110882"/>
            <a:ext cx="3053039" cy="1060817"/>
          </a:xfrm>
        </p:spPr>
        <p:txBody>
          <a:bodyPr vert="horz" lIns="91440" tIns="45720" rIns="91440" bIns="45720" rtlCol="0" anchor="b">
            <a:normAutofit/>
          </a:bodyPr>
          <a:lstStyle/>
          <a:p>
            <a:pPr>
              <a:lnSpc>
                <a:spcPct val="89000"/>
              </a:lnSpc>
            </a:pPr>
            <a:r>
              <a:rPr lang="en-US" sz="2800" dirty="0"/>
              <a:t>The Beginning of Covid</a:t>
            </a:r>
          </a:p>
        </p:txBody>
      </p:sp>
      <p:pic>
        <p:nvPicPr>
          <p:cNvPr id="10" name="Picture Placeholder 9" descr="Chart, bar chart&#10;&#10;Description automatically generated">
            <a:extLst>
              <a:ext uri="{FF2B5EF4-FFF2-40B4-BE49-F238E27FC236}">
                <a16:creationId xmlns:a16="http://schemas.microsoft.com/office/drawing/2014/main" id="{765A9F15-3184-071F-1B40-4FE245D9A6F3}"/>
              </a:ext>
            </a:extLst>
          </p:cNvPr>
          <p:cNvPicPr>
            <a:picLocks noGrp="1" noChangeAspect="1"/>
          </p:cNvPicPr>
          <p:nvPr>
            <p:ph type="pic" idx="1"/>
          </p:nvPr>
        </p:nvPicPr>
        <p:blipFill>
          <a:blip r:embed="rId2"/>
          <a:srcRect l="2482" r="2482"/>
          <a:stretch>
            <a:fillRect/>
          </a:stretch>
        </p:blipFill>
        <p:spPr>
          <a:xfrm>
            <a:off x="1372979" y="640080"/>
            <a:ext cx="5422972" cy="5577840"/>
          </a:xfrm>
          <a:prstGeom prst="rect">
            <a:avLst/>
          </a:prstGeom>
        </p:spPr>
      </p:pic>
      <p:sp>
        <p:nvSpPr>
          <p:cNvPr id="4" name="Text Placeholder 3">
            <a:extLst>
              <a:ext uri="{FF2B5EF4-FFF2-40B4-BE49-F238E27FC236}">
                <a16:creationId xmlns:a16="http://schemas.microsoft.com/office/drawing/2014/main" id="{7C77DD15-8775-3CD6-FE14-DB7311D8FB54}"/>
              </a:ext>
            </a:extLst>
          </p:cNvPr>
          <p:cNvSpPr>
            <a:spLocks noGrp="1"/>
          </p:cNvSpPr>
          <p:nvPr>
            <p:ph type="body" sz="half" idx="2"/>
          </p:nvPr>
        </p:nvSpPr>
        <p:spPr>
          <a:xfrm>
            <a:off x="8471423" y="2286000"/>
            <a:ext cx="3053039" cy="3931920"/>
          </a:xfrm>
        </p:spPr>
        <p:txBody>
          <a:bodyPr vert="horz" lIns="91440" tIns="45720" rIns="91440" bIns="45720" rtlCol="0">
            <a:normAutofit/>
          </a:bodyPr>
          <a:lstStyle/>
          <a:p>
            <a:pPr marL="384048" indent="-384048">
              <a:lnSpc>
                <a:spcPct val="94000"/>
              </a:lnSpc>
              <a:spcAft>
                <a:spcPts val="200"/>
              </a:spcAft>
              <a:buFont typeface="Arial" panose="020B0604020202020204" pitchFamily="34" charset="0"/>
              <a:buChar char="•"/>
            </a:pPr>
            <a:r>
              <a:rPr lang="en-US" dirty="0"/>
              <a:t>February 2020, we saw the first few  cases of Covid emerge in the States.</a:t>
            </a:r>
          </a:p>
          <a:p>
            <a:pPr marL="384048" indent="-384048">
              <a:lnSpc>
                <a:spcPct val="94000"/>
              </a:lnSpc>
              <a:spcAft>
                <a:spcPts val="200"/>
              </a:spcAft>
              <a:buFont typeface="Arial" panose="020B0604020202020204" pitchFamily="34" charset="0"/>
              <a:buChar char="•"/>
            </a:pPr>
            <a:r>
              <a:rPr lang="en-US" dirty="0"/>
              <a:t>April 2020, most states were in some form of closure due “stay-at-home-mandates”.</a:t>
            </a:r>
          </a:p>
          <a:p>
            <a:pPr marL="384048" indent="-384048">
              <a:lnSpc>
                <a:spcPct val="94000"/>
              </a:lnSpc>
              <a:spcAft>
                <a:spcPts val="200"/>
              </a:spcAft>
              <a:buFont typeface="Arial" panose="020B0604020202020204" pitchFamily="34" charset="0"/>
              <a:buChar char="•"/>
            </a:pPr>
            <a:r>
              <a:rPr lang="en-US" dirty="0"/>
              <a:t>The Restaurant industry was one of the hardest hit with 5.5 Million people nation wide losing jobs in April.</a:t>
            </a:r>
          </a:p>
          <a:p>
            <a:pPr marL="384048" indent="-384048">
              <a:lnSpc>
                <a:spcPct val="94000"/>
              </a:lnSpc>
              <a:spcAft>
                <a:spcPts val="200"/>
              </a:spcAft>
              <a:buFont typeface="Arial" panose="020B0604020202020204" pitchFamily="34" charset="0"/>
              <a:buChar char="•"/>
            </a:pPr>
            <a:r>
              <a:rPr lang="en-US" dirty="0"/>
              <a:t>Had the highest amount of unemployment since ‘The Great Depression’.</a:t>
            </a:r>
          </a:p>
        </p:txBody>
      </p:sp>
      <p:sp>
        <p:nvSpPr>
          <p:cNvPr id="28"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79223126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639</TotalTime>
  <Words>637</Words>
  <Application>Microsoft Office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Franklin Gothic Book</vt:lpstr>
      <vt:lpstr>Wingdings</vt:lpstr>
      <vt:lpstr>Crop</vt:lpstr>
      <vt:lpstr>Covid’s impact on businesses and unemployment </vt:lpstr>
      <vt:lpstr>Lyndsey Lewis</vt:lpstr>
      <vt:lpstr>Pamela Donald </vt:lpstr>
      <vt:lpstr>Methods</vt:lpstr>
      <vt:lpstr>Business</vt:lpstr>
      <vt:lpstr>The Beginning of Covid</vt:lpstr>
      <vt:lpstr>Business Openings and Closings</vt:lpstr>
      <vt:lpstr>Unemployment</vt:lpstr>
      <vt:lpstr>The Beginning of Covid</vt:lpstr>
      <vt:lpstr>Mask Mandates</vt:lpstr>
      <vt:lpstr>Vacinne Rollout</vt:lpstr>
      <vt:lpstr>Beginning to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Covid’s impact on businesses and unemployment </dc:title>
  <dc:creator>Lyndsey Lewis</dc:creator>
  <cp:lastModifiedBy>Pam donald</cp:lastModifiedBy>
  <cp:revision>7</cp:revision>
  <dcterms:created xsi:type="dcterms:W3CDTF">2022-05-04T21:16:14Z</dcterms:created>
  <dcterms:modified xsi:type="dcterms:W3CDTF">2022-05-06T16:49:40Z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